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7" r:id="rId11"/>
    <p:sldId id="269" r:id="rId12"/>
  </p:sldIdLst>
  <p:sldSz cx="14630400" cy="8229600"/>
  <p:notesSz cx="8229600" cy="14630400"/>
  <p:embeddedFontLst>
    <p:embeddedFont>
      <p:font typeface="Montserrat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ar-DZ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9" d="100"/>
          <a:sy n="59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7253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65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278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61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38532"/>
            <a:ext cx="66189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 </a:t>
            </a: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MongoDB &amp; Hadoop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8747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Cette présentation couvre la création d'une base de données MongoDB et les opérations CRUD. Elle détaille également la mise en place d'une plateforme Hadoop et l'exécution d'un programme MapReduce.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226626" y="6481349"/>
            <a:ext cx="492221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 smtClean="0">
                <a:solidFill>
                  <a:srgbClr val="E5DCE6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C20136-Aichetou Moctar Mahmoud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2085"/>
            <a:ext cx="14630400" cy="26541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7708" y="3084314"/>
            <a:ext cx="6737271" cy="631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585" y="4019431"/>
            <a:ext cx="505539" cy="50553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0164" y="4139446"/>
            <a:ext cx="13870236" cy="735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fr-FR" sz="1950" b="1" dirty="0" smtClean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</a:rPr>
              <a:t>Lancement du job Word Count</a:t>
            </a:r>
            <a:endParaRPr lang="ar-DZ" sz="1950" b="1" dirty="0" smtClean="0">
              <a:solidFill>
                <a:srgbClr val="E5DCE6"/>
              </a:solidFill>
              <a:latin typeface="Bricolage Grotesque Extra Bold" pitchFamily="34" charset="0"/>
              <a:ea typeface="Bricolage Grotesque Extra Bold" pitchFamily="34" charset="-122"/>
            </a:endParaRPr>
          </a:p>
          <a:p>
            <a:pPr marL="0" indent="0" algn="l">
              <a:lnSpc>
                <a:spcPts val="2450"/>
              </a:lnSpc>
              <a:buNone/>
            </a:pPr>
            <a:endParaRPr lang="fr-FR" sz="1950" b="1" dirty="0" smtClean="0">
              <a:solidFill>
                <a:srgbClr val="E5DCE6"/>
              </a:solidFill>
              <a:latin typeface="Bricolage Grotesque Extra Bold" pitchFamily="34" charset="0"/>
              <a:ea typeface="Bricolage Grotesque Extra Bold" pitchFamily="34" charset="-122"/>
            </a:endParaRPr>
          </a:p>
          <a:p>
            <a:pPr algn="l">
              <a:lnSpc>
                <a:spcPts val="2450"/>
              </a:lnSpc>
            </a:pPr>
            <a:r>
              <a:rPr lang="fr-FR" sz="1950" b="1" dirty="0" smtClean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</a:rPr>
              <a:t>En utilisant le commande: hadoop jar wordcount-1.0.0-jar-with-dependencies.jar monapp.WordCount /input /output</a:t>
            </a:r>
          </a:p>
          <a:p>
            <a:pPr marL="0" indent="0" algn="l">
              <a:lnSpc>
                <a:spcPts val="2450"/>
              </a:lnSpc>
              <a:buNone/>
            </a:pPr>
            <a:endParaRPr lang="fr-FR" sz="1950" b="1" dirty="0" smtClean="0">
              <a:solidFill>
                <a:srgbClr val="E5DCE6"/>
              </a:solidFill>
              <a:latin typeface="Bricolage Grotesque Extra Bold" pitchFamily="34" charset="0"/>
              <a:ea typeface="Bricolage Grotesque Extra Bold" pitchFamily="34" charset="-122"/>
            </a:endParaRPr>
          </a:p>
          <a:p>
            <a:pPr marL="0" indent="0" algn="l">
              <a:lnSpc>
                <a:spcPts val="2450"/>
              </a:lnSpc>
              <a:buNone/>
            </a:pP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52400" y="4481060"/>
            <a:ext cx="12456676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770" y="5405795"/>
            <a:ext cx="505539" cy="50553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52670" y="5525810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fr-FR" sz="1950" b="1" dirty="0" smtClean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</a:rPr>
              <a:t>Résultat du traitement</a:t>
            </a:r>
          </a:p>
          <a:p>
            <a:pPr marL="0" indent="0" algn="l">
              <a:lnSpc>
                <a:spcPts val="2450"/>
              </a:lnSpc>
              <a:buNone/>
            </a:pP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60164" y="6187664"/>
            <a:ext cx="12456676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500"/>
              </a:lnSpc>
            </a:pPr>
            <a:r>
              <a:rPr lang="fr-FR" sz="2000" dirty="0" smtClean="0">
                <a:solidFill>
                  <a:schemeClr val="bg1"/>
                </a:solidFill>
              </a:rPr>
              <a:t>En utilisant le commande:  hdfs dfs -cat /output/part-r-00000</a:t>
            </a:r>
          </a:p>
          <a:p>
            <a:pPr marL="0" indent="0" algn="l">
              <a:lnSpc>
                <a:spcPts val="2500"/>
              </a:lnSpc>
              <a:buNone/>
            </a:pPr>
            <a:endParaRPr lang="en-US" sz="1550" dirty="0">
              <a:solidFill>
                <a:schemeClr val="bg1"/>
              </a:solidFill>
            </a:endParaRPr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0315"/>
            <a:ext cx="14630400" cy="265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096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2085"/>
            <a:ext cx="14630400" cy="26541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5899" y="4481060"/>
            <a:ext cx="12456676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0315"/>
            <a:ext cx="14630400" cy="2654141"/>
          </a:xfrm>
          <a:prstGeom prst="rect">
            <a:avLst/>
          </a:prstGeom>
        </p:spPr>
      </p:pic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543080" y="4397546"/>
            <a:ext cx="11999495" cy="2354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ar-DZ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20B0604020202020204" charset="0"/>
              </a:rPr>
              <a:t>Ce TP nous a permis d’explorer deux outils clés du traitement de données :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ar-DZ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20B0604020202020204" charset="0"/>
              </a:rPr>
              <a:t>Avec MongoDB </a:t>
            </a:r>
            <a:r>
              <a:rPr kumimoji="0" lang="ar-DZ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20B0604020202020204" charset="0"/>
              </a:rPr>
              <a:t>, nous avons appris à créer une base de données, manipuler des documents via des opérations CRUD</a:t>
            </a:r>
            <a:r>
              <a:rPr lang="fr-FR" sz="1600" dirty="0" smtClean="0">
                <a:solidFill>
                  <a:schemeClr val="bg1"/>
                </a:solidFill>
                <a:latin typeface="Montserrat" panose="020B0604020202020204" charset="0"/>
              </a:rPr>
              <a:t>, et effectuer des requetes précises</a:t>
            </a:r>
            <a:r>
              <a:rPr kumimoji="0" lang="ar-DZ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20B0604020202020204" charset="0"/>
              </a:rPr>
              <a:t>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20B0604020202020204" charset="0"/>
              </a:rPr>
              <a:t> sur une collection.</a:t>
            </a:r>
            <a:endParaRPr kumimoji="0" lang="ar-DZ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Montserrat" panose="020B060402020202020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ar-DZ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20B0604020202020204" charset="0"/>
              </a:rPr>
              <a:t>Avec </a:t>
            </a:r>
            <a:r>
              <a:rPr kumimoji="0" lang="ar-DZ" sz="1600" b="1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20B0604020202020204" charset="0"/>
              </a:rPr>
              <a:t>Hadoo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20B0604020202020204" charset="0"/>
              </a:rPr>
              <a:t>p</a:t>
            </a:r>
            <a:r>
              <a:rPr kumimoji="0" lang="fr-FR" sz="1600" b="1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20B0604020202020204" charset="0"/>
              </a:rPr>
              <a:t> nous avons  mis  en place  un environnement  distribué , exécuté un programme  Word Count  en MapReduce , et consulté  les résultat  dans  HDFS. </a:t>
            </a:r>
            <a:endParaRPr kumimoji="0" lang="ar-DZ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Montserra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ar-DZ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Montserrat" panose="020B060402020202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43080" y="3243463"/>
            <a:ext cx="2698175" cy="7492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ts val="5550"/>
              </a:lnSpc>
            </a:pPr>
            <a:r>
              <a:rPr lang="fr-FR" sz="360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</a:rPr>
              <a:t>Conclusion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667156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47331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6983"/>
            <a:ext cx="76865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28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Opérations CRUD </a:t>
            </a:r>
            <a:r>
              <a:rPr lang="en-US" sz="280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MongoDB</a:t>
            </a:r>
            <a:endParaRPr lang="en-US" sz="2800" dirty="0"/>
          </a:p>
        </p:txBody>
      </p:sp>
      <p:sp>
        <p:nvSpPr>
          <p:cNvPr id="4" name="Shape 1"/>
          <p:cNvSpPr/>
          <p:nvPr/>
        </p:nvSpPr>
        <p:spPr>
          <a:xfrm>
            <a:off x="120022" y="358622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5" name="Text 2"/>
          <p:cNvSpPr/>
          <p:nvPr/>
        </p:nvSpPr>
        <p:spPr>
          <a:xfrm>
            <a:off x="201814" y="37704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Shape 5"/>
          <p:cNvSpPr/>
          <p:nvPr/>
        </p:nvSpPr>
        <p:spPr>
          <a:xfrm>
            <a:off x="7371873" y="36768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9" name="Text 6"/>
          <p:cNvSpPr/>
          <p:nvPr/>
        </p:nvSpPr>
        <p:spPr>
          <a:xfrm>
            <a:off x="7371873" y="37704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94000" y="3770471"/>
            <a:ext cx="33570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750"/>
              </a:lnSpc>
            </a:pPr>
            <a:r>
              <a:rPr lang="en-US" sz="240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Preparation VM Ubuntu pour Hadoop</a:t>
            </a:r>
            <a:endParaRPr lang="en-US" sz="2400" dirty="0" smtClean="0"/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2" name="Shape 9"/>
          <p:cNvSpPr/>
          <p:nvPr/>
        </p:nvSpPr>
        <p:spPr>
          <a:xfrm>
            <a:off x="95665" y="487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13" name="Text 10"/>
          <p:cNvSpPr/>
          <p:nvPr/>
        </p:nvSpPr>
        <p:spPr>
          <a:xfrm>
            <a:off x="132608" y="497117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93790" y="4721216"/>
            <a:ext cx="28691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5550"/>
              </a:lnSpc>
            </a:pPr>
            <a:r>
              <a:rPr lang="en-US" sz="240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Activation SSH et Connexion</a:t>
            </a:r>
            <a:endParaRPr lang="en-US" sz="2400" dirty="0"/>
          </a:p>
        </p:txBody>
      </p:sp>
      <p:sp>
        <p:nvSpPr>
          <p:cNvPr id="16" name="Shape 13"/>
          <p:cNvSpPr/>
          <p:nvPr/>
        </p:nvSpPr>
        <p:spPr>
          <a:xfrm>
            <a:off x="7411245" y="499724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17" name="Text 14"/>
          <p:cNvSpPr/>
          <p:nvPr/>
        </p:nvSpPr>
        <p:spPr>
          <a:xfrm>
            <a:off x="7541955" y="512708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94000" y="5042138"/>
            <a:ext cx="38611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750"/>
              </a:lnSpc>
            </a:pPr>
            <a:r>
              <a:rPr lang="en-US" sz="240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Installation Java pour Hadoop</a:t>
            </a:r>
            <a:endParaRPr lang="en-US" sz="2400" dirty="0" smtClean="0"/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21" name="Shape 9"/>
          <p:cNvSpPr/>
          <p:nvPr/>
        </p:nvSpPr>
        <p:spPr>
          <a:xfrm>
            <a:off x="93555" y="605885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r>
              <a:rPr lang="fr-FR" sz="2400" b="1" dirty="0">
                <a:solidFill>
                  <a:schemeClr val="bg1"/>
                </a:solidFill>
              </a:rPr>
              <a:t>5</a:t>
            </a:r>
            <a:endParaRPr lang="ar-DZ" sz="2400" b="1" dirty="0">
              <a:solidFill>
                <a:schemeClr val="bg1"/>
              </a:solidFill>
            </a:endParaRPr>
          </a:p>
        </p:txBody>
      </p:sp>
      <p:sp>
        <p:nvSpPr>
          <p:cNvPr id="22" name="Text 11"/>
          <p:cNvSpPr/>
          <p:nvPr/>
        </p:nvSpPr>
        <p:spPr>
          <a:xfrm>
            <a:off x="8241938" y="5938261"/>
            <a:ext cx="28691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5550"/>
              </a:lnSpc>
            </a:pPr>
            <a:r>
              <a:rPr lang="en-US" sz="240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Formatage et Démarrage HDFS</a:t>
            </a:r>
            <a:endParaRPr lang="en-US" sz="2400" dirty="0" smtClean="0"/>
          </a:p>
          <a:p>
            <a:pPr algn="l">
              <a:lnSpc>
                <a:spcPts val="5550"/>
              </a:lnSpc>
            </a:pPr>
            <a:endParaRPr lang="en-US" sz="2400" dirty="0"/>
          </a:p>
        </p:txBody>
      </p:sp>
      <p:sp>
        <p:nvSpPr>
          <p:cNvPr id="23" name="Rectangle 22"/>
          <p:cNvSpPr/>
          <p:nvPr/>
        </p:nvSpPr>
        <p:spPr>
          <a:xfrm>
            <a:off x="901376" y="5886211"/>
            <a:ext cx="6396303" cy="7229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ts val="5550"/>
              </a:lnSpc>
            </a:pPr>
            <a:r>
              <a:rPr lang="en-US" sz="280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Installation et Configuration Hadoop</a:t>
            </a:r>
            <a:endParaRPr lang="en-US" sz="2800" dirty="0"/>
          </a:p>
        </p:txBody>
      </p:sp>
      <p:sp>
        <p:nvSpPr>
          <p:cNvPr id="24" name="Shape 13"/>
          <p:cNvSpPr/>
          <p:nvPr/>
        </p:nvSpPr>
        <p:spPr>
          <a:xfrm>
            <a:off x="7522660" y="60989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r>
              <a:rPr lang="fr-FR" sz="2400" dirty="0">
                <a:solidFill>
                  <a:schemeClr val="bg1"/>
                </a:solidFill>
              </a:rPr>
              <a:t>6</a:t>
            </a:r>
            <a:endParaRPr lang="ar-DZ" sz="2400" dirty="0">
              <a:solidFill>
                <a:schemeClr val="bg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015771" y="7071708"/>
            <a:ext cx="4793300" cy="6652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ts val="4950"/>
              </a:lnSpc>
            </a:pPr>
            <a:r>
              <a:rPr lang="en-US" sz="280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Test et Verification Hadoop</a:t>
            </a:r>
            <a:endParaRPr lang="en-US" sz="2800" dirty="0"/>
          </a:p>
        </p:txBody>
      </p:sp>
      <p:sp>
        <p:nvSpPr>
          <p:cNvPr id="26" name="Shape 9"/>
          <p:cNvSpPr/>
          <p:nvPr/>
        </p:nvSpPr>
        <p:spPr>
          <a:xfrm>
            <a:off x="288170" y="71833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r>
              <a:rPr lang="fr-FR" sz="2400" b="1" dirty="0" smtClean="0">
                <a:solidFill>
                  <a:schemeClr val="bg1"/>
                </a:solidFill>
              </a:rPr>
              <a:t>7</a:t>
            </a:r>
            <a:endParaRPr lang="ar-DZ" sz="2400" b="1" dirty="0">
              <a:solidFill>
                <a:schemeClr val="bg1"/>
              </a:solidFill>
            </a:endParaRPr>
          </a:p>
        </p:txBody>
      </p:sp>
      <p:sp>
        <p:nvSpPr>
          <p:cNvPr id="27" name="Shape 13"/>
          <p:cNvSpPr/>
          <p:nvPr/>
        </p:nvSpPr>
        <p:spPr>
          <a:xfrm>
            <a:off x="7522660" y="729494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r>
              <a:rPr lang="fr-FR" sz="2400" dirty="0">
                <a:solidFill>
                  <a:schemeClr val="bg1"/>
                </a:solidFill>
              </a:rPr>
              <a:t>8</a:t>
            </a:r>
            <a:endParaRPr lang="ar-DZ" sz="24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194000" y="7033236"/>
            <a:ext cx="1858201" cy="8104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ts val="5550"/>
              </a:lnSpc>
            </a:pPr>
            <a:r>
              <a:rPr lang="fr-FR" sz="240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</a:rPr>
              <a:t>Conclusion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288641" y="2503047"/>
            <a:ext cx="1579278" cy="8104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ts val="5550"/>
              </a:lnSpc>
            </a:pPr>
            <a:r>
              <a:rPr lang="fr-FR" sz="400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</a:rPr>
              <a:t>PLAN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5433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2085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6983"/>
            <a:ext cx="76865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Opérations CRUD </a:t>
            </a:r>
            <a:r>
              <a:rPr lang="en-US" sz="4450" b="1" dirty="0" smtClean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MongoDB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359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457842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613791"/>
            <a:ext cx="34823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Création DB et Collection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104209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Base de données "info" et collection "</a:t>
            </a:r>
            <a:r>
              <a:rPr lang="en-US" sz="1750" dirty="0" err="1" smtClean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produits</a:t>
            </a:r>
            <a:r>
              <a:rPr lang="en-US" sz="1750" dirty="0" smtClean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" </a:t>
            </a:r>
            <a:r>
              <a:rPr lang="en-US" sz="1750" dirty="0" err="1" smtClean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sont</a:t>
            </a:r>
            <a:r>
              <a:rPr lang="en-US" sz="1750" dirty="0" smtClean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 smtClean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créées</a:t>
            </a:r>
            <a:r>
              <a:rPr lang="en-US" sz="1750" dirty="0" smtClean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56884" y="45359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9" name="Text 6"/>
          <p:cNvSpPr/>
          <p:nvPr/>
        </p:nvSpPr>
        <p:spPr>
          <a:xfrm>
            <a:off x="7541955" y="457842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94000" y="4613791"/>
            <a:ext cx="33570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Insertion de Documents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94000" y="5104209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Trois documents sont insérés dans la collection "produits".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2836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60" y="63261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361509"/>
            <a:ext cx="28691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Requêtes de Lecture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851928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Récupération de produits par critères variés (prix, nom, id).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56884" y="62836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17" name="Text 14"/>
          <p:cNvSpPr/>
          <p:nvPr/>
        </p:nvSpPr>
        <p:spPr>
          <a:xfrm>
            <a:off x="7541955" y="63261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94000" y="6361509"/>
            <a:ext cx="38611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Suppression de Documents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94000" y="68519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Suppression de produits par fabricant ou par id.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9375"/>
            <a:ext cx="103870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Préparation VM Ubuntu pour Hadoop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5130"/>
            <a:ext cx="31293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Installation VirtualBox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Lancement d'une machine Ubuntu via VirtualBox.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Réseau configuré en NAT avec redirection de port.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895130"/>
            <a:ext cx="30400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Configuration Réseau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Port hôte 2222 vers port invité 22 (SSH).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Adresses IP spécifiques pour hôte et VM.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994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Activation SSH et Connexion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187660"/>
            <a:ext cx="1134070" cy="18059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3414474"/>
            <a:ext cx="32496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Activer SSH dans la VM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3904893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Installation d'openssh-server et </a:t>
            </a:r>
            <a:r>
              <a:rPr lang="en-US" sz="1750" dirty="0" err="1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démarrage</a:t>
            </a: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du service.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641074" y="4403884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Test de </a:t>
            </a:r>
            <a:r>
              <a:rPr lang="en-US" sz="1750" dirty="0" err="1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connexion</a:t>
            </a: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SSH local.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993600"/>
            <a:ext cx="1134070" cy="18059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641074" y="5220414"/>
            <a:ext cx="33687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Connexion depuis l'Hôte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7641074" y="5710833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Utilisation de PuTTY pour se connecter à la VM.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7641074" y="6209824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Connexion via localhost sur le port 2222.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9979"/>
            <a:ext cx="82637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Installation Java pour Hadoop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69362"/>
            <a:ext cx="4234220" cy="226814"/>
          </a:xfrm>
          <a:prstGeom prst="roundRect">
            <a:avLst>
              <a:gd name="adj" fmla="val 42003"/>
            </a:avLst>
          </a:prstGeom>
          <a:solidFill>
            <a:srgbClr val="282D5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8229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Prérequis Java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6313408"/>
            <a:ext cx="37805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Java est indispensable pour le fonctionnement d'Hadoop.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98031" y="5029081"/>
            <a:ext cx="4234220" cy="226814"/>
          </a:xfrm>
          <a:prstGeom prst="roundRect">
            <a:avLst>
              <a:gd name="adj" fmla="val 42003"/>
            </a:avLst>
          </a:prstGeom>
          <a:solidFill>
            <a:srgbClr val="282D5E"/>
          </a:solidFill>
          <a:ln/>
        </p:spPr>
      </p:sp>
      <p:sp>
        <p:nvSpPr>
          <p:cNvPr id="8" name="Text 5"/>
          <p:cNvSpPr/>
          <p:nvPr/>
        </p:nvSpPr>
        <p:spPr>
          <a:xfrm>
            <a:off x="5424845" y="5482709"/>
            <a:ext cx="31449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Installation OpenJDK 8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4845" y="5973128"/>
            <a:ext cx="37805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Installation de Java 8 via apt.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424845" y="6472118"/>
            <a:ext cx="37805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Vérification de la version installée.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02272" y="4688919"/>
            <a:ext cx="4234220" cy="226814"/>
          </a:xfrm>
          <a:prstGeom prst="roundRect">
            <a:avLst>
              <a:gd name="adj" fmla="val 42003"/>
            </a:avLst>
          </a:prstGeom>
          <a:solidFill>
            <a:srgbClr val="282D5E"/>
          </a:solidFill>
          <a:ln/>
        </p:spPr>
      </p:sp>
      <p:sp>
        <p:nvSpPr>
          <p:cNvPr id="12" name="Text 9"/>
          <p:cNvSpPr/>
          <p:nvPr/>
        </p:nvSpPr>
        <p:spPr>
          <a:xfrm>
            <a:off x="9829086" y="5142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Utilisateur Hadoop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29086" y="5632966"/>
            <a:ext cx="37805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Création d'un utilisateur dédié "</a:t>
            </a:r>
            <a:r>
              <a:rPr lang="en-US" sz="1750" dirty="0" err="1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hadoop</a:t>
            </a: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" (recommandé).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6305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Installation et Configuration Hadoop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20779"/>
            <a:ext cx="3664744" cy="3248978"/>
          </a:xfrm>
          <a:prstGeom prst="roundRect">
            <a:avLst>
              <a:gd name="adj" fmla="val 2932"/>
            </a:avLst>
          </a:prstGeom>
          <a:solidFill>
            <a:srgbClr val="282D5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647593"/>
            <a:ext cx="3211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Téléchargement Hadoop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492341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Téléchargement de l'archive Hadoop 3.3.6.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4354235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Extraction et déplacement vers le dossier personnel.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2420779"/>
            <a:ext cx="3664863" cy="3248978"/>
          </a:xfrm>
          <a:prstGeom prst="roundRect">
            <a:avLst>
              <a:gd name="adj" fmla="val 2932"/>
            </a:avLst>
          </a:prstGeom>
          <a:solidFill>
            <a:srgbClr val="282D5E"/>
          </a:solidFill>
          <a:ln/>
        </p:spPr>
      </p:sp>
      <p:sp>
        <p:nvSpPr>
          <p:cNvPr id="9" name="Text 6"/>
          <p:cNvSpPr/>
          <p:nvPr/>
        </p:nvSpPr>
        <p:spPr>
          <a:xfrm>
            <a:off x="4912162" y="2647593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Variables d'Environnement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2162" y="3492341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Ajout des chemins Hadoop au fichier .bashrc.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912162" y="435423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Rechargement du profil pour appliquer les changements.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896570"/>
            <a:ext cx="7556421" cy="1669852"/>
          </a:xfrm>
          <a:prstGeom prst="roundRect">
            <a:avLst>
              <a:gd name="adj" fmla="val 5705"/>
            </a:avLst>
          </a:prstGeom>
          <a:solidFill>
            <a:srgbClr val="282D5E"/>
          </a:solidFill>
          <a:ln/>
        </p:spPr>
      </p:sp>
      <p:sp>
        <p:nvSpPr>
          <p:cNvPr id="13" name="Text 10"/>
          <p:cNvSpPr/>
          <p:nvPr/>
        </p:nvSpPr>
        <p:spPr>
          <a:xfrm>
            <a:off x="1020604" y="6123384"/>
            <a:ext cx="46161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Configuration Pseudo-Distribuée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20604" y="661380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Édition des fichiers core-site.xml, hdfs-site.xml, mapred-site.xml, yarn-site.xml.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788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Formatage et Démarrage HDFS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3336608"/>
            <a:ext cx="30480" cy="3313986"/>
          </a:xfrm>
          <a:prstGeom prst="roundRect">
            <a:avLst>
              <a:gd name="adj" fmla="val 312558"/>
            </a:avLst>
          </a:prstGeom>
          <a:solidFill>
            <a:srgbClr val="414677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3576518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14677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333660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7" name="Text 4"/>
          <p:cNvSpPr/>
          <p:nvPr/>
        </p:nvSpPr>
        <p:spPr>
          <a:xfrm>
            <a:off x="6365260" y="337911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34144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Formatage HDFS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3904893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Initialisation du système de fichiers Hadoop.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669411" y="4403884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Opération à effectuer une seule fois.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760012" y="5460325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14677"/>
          </a:solidFill>
          <a:ln/>
        </p:spPr>
      </p:sp>
      <p:sp>
        <p:nvSpPr>
          <p:cNvPr id="12" name="Shape 9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52629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669411" y="5298281"/>
            <a:ext cx="28416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Démarrage Services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69411" y="5788700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Lancement des services HDFS et YARN.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669411" y="6287691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Utilisation de start-dfs.sh et start-yarn.sh.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2085"/>
            <a:ext cx="14630400" cy="26541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7708" y="3084314"/>
            <a:ext cx="6737271" cy="631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Test et Vérification Hadoop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08" y="4019431"/>
            <a:ext cx="505539" cy="50553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66017" y="4139446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Vérification Jps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466017" y="4576643"/>
            <a:ext cx="12456676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Commande jps pour lister les processus Java Hadoop.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708" y="5405795"/>
            <a:ext cx="505539" cy="50553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66017" y="5525810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Test HDFS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466017" y="5963007"/>
            <a:ext cx="12456676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Création d'un répertoire /test dans HDFS.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708" y="6792158"/>
            <a:ext cx="505539" cy="50553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66017" y="6912173"/>
            <a:ext cx="30612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Confirmation Répertoire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466017" y="7349371"/>
            <a:ext cx="12456676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Vérification de la présence du répertoire avec hdfs dfs -ls /.</a:t>
            </a:r>
            <a:endParaRPr lang="en-US" sz="15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0315"/>
            <a:ext cx="14630400" cy="265414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513</Words>
  <Application>Microsoft Office PowerPoint</Application>
  <PresentationFormat>Personnalisé</PresentationFormat>
  <Paragraphs>100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8" baseType="lpstr">
      <vt:lpstr>Montserrat Bold</vt:lpstr>
      <vt:lpstr>Arial</vt:lpstr>
      <vt:lpstr>Montserrat</vt:lpstr>
      <vt:lpstr>Bricolage Grotesque Extra Bold</vt:lpstr>
      <vt:lpstr>Calibri</vt:lpstr>
      <vt:lpstr>Wingdings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pc</cp:lastModifiedBy>
  <cp:revision>17</cp:revision>
  <dcterms:created xsi:type="dcterms:W3CDTF">2025-06-15T11:28:14Z</dcterms:created>
  <dcterms:modified xsi:type="dcterms:W3CDTF">2025-06-18T14:35:15Z</dcterms:modified>
</cp:coreProperties>
</file>